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1" r:id="rId3"/>
    <p:sldId id="257" r:id="rId4"/>
    <p:sldId id="267" r:id="rId5"/>
    <p:sldId id="268" r:id="rId6"/>
    <p:sldId id="309" r:id="rId7"/>
    <p:sldId id="311" r:id="rId8"/>
    <p:sldId id="305" r:id="rId9"/>
    <p:sldId id="263" r:id="rId10"/>
    <p:sldId id="265" r:id="rId11"/>
    <p:sldId id="259" r:id="rId12"/>
    <p:sldId id="279" r:id="rId13"/>
    <p:sldId id="310" r:id="rId14"/>
    <p:sldId id="271" r:id="rId15"/>
    <p:sldId id="312" r:id="rId16"/>
    <p:sldId id="260" r:id="rId17"/>
    <p:sldId id="270" r:id="rId18"/>
    <p:sldId id="303" r:id="rId19"/>
    <p:sldId id="289" r:id="rId20"/>
    <p:sldId id="285" r:id="rId21"/>
    <p:sldId id="286" r:id="rId22"/>
    <p:sldId id="298" r:id="rId23"/>
    <p:sldId id="299" r:id="rId24"/>
    <p:sldId id="290" r:id="rId25"/>
    <p:sldId id="294" r:id="rId26"/>
    <p:sldId id="295" r:id="rId27"/>
    <p:sldId id="296" r:id="rId28"/>
    <p:sldId id="314" r:id="rId29"/>
    <p:sldId id="313" r:id="rId30"/>
    <p:sldId id="315" r:id="rId31"/>
    <p:sldId id="316" r:id="rId32"/>
    <p:sldId id="317" r:id="rId33"/>
    <p:sldId id="307" r:id="rId34"/>
    <p:sldId id="306" r:id="rId35"/>
    <p:sldId id="300" r:id="rId36"/>
    <p:sldId id="30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E7898-EBC4-A44D-A179-6996495EE649}" type="datetimeFigureOut">
              <a:rPr lang="en-US" smtClean="0"/>
              <a:t>5/1/13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91669-632E-9C4F-8442-AECCEB7CE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1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Labeled</a:t>
            </a:r>
            <a:r>
              <a:rPr lang="en-US" baseline="0" smtClean="0"/>
              <a:t> t</a:t>
            </a:r>
            <a:r>
              <a:rPr lang="en-US" smtClean="0"/>
              <a:t>weet</a:t>
            </a:r>
            <a:r>
              <a:rPr lang="en-US" dirty="0" smtClean="0"/>
              <a:t>-topic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0AC14-0B61-D34A-917D-9B44EE92C6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4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1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4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72DD5-7024-1A42-9094-FBD5A627972D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Inferring Group Identities through Social Media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Asaf</a:t>
            </a:r>
            <a:r>
              <a:rPr lang="en-US" dirty="0" smtClean="0"/>
              <a:t> Beasley</a:t>
            </a:r>
            <a:r>
              <a:rPr lang="en-US" baseline="30000" dirty="0" smtClean="0"/>
              <a:t>1</a:t>
            </a:r>
            <a:r>
              <a:rPr lang="en-US" dirty="0" smtClean="0"/>
              <a:t>, Winter Mason</a:t>
            </a:r>
            <a:r>
              <a:rPr lang="en-US" baseline="30000" dirty="0" smtClean="0"/>
              <a:t>2</a:t>
            </a:r>
          </a:p>
          <a:p>
            <a:r>
              <a:rPr lang="en-US" sz="2400" baseline="30000" dirty="0" smtClean="0"/>
              <a:t>1</a:t>
            </a:r>
            <a:r>
              <a:rPr lang="en-US" sz="2400" dirty="0" smtClean="0"/>
              <a:t>Indiana University</a:t>
            </a:r>
          </a:p>
          <a:p>
            <a:r>
              <a:rPr lang="en-US" sz="2400" baseline="30000" dirty="0" smtClean="0"/>
              <a:t>2</a:t>
            </a:r>
            <a:r>
              <a:rPr lang="en-US" sz="2400" dirty="0" smtClean="0"/>
              <a:t>Stevens Institute of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08" y="0"/>
            <a:ext cx="2397392" cy="21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National Identity </a:t>
            </a:r>
            <a:r>
              <a:rPr lang="en-US" dirty="0" smtClean="0"/>
              <a:t>&amp; (for U.S. participants) Political Identity: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14 question, </a:t>
            </a:r>
            <a:r>
              <a:rPr lang="en-US" dirty="0" smtClean="0"/>
              <a:t>5 </a:t>
            </a:r>
            <a:r>
              <a:rPr lang="en-US" dirty="0"/>
              <a:t>factor </a:t>
            </a:r>
            <a:r>
              <a:rPr lang="en-US" dirty="0" smtClean="0"/>
              <a:t>measure </a:t>
            </a:r>
            <a:r>
              <a:rPr lang="en-US" dirty="0"/>
              <a:t>of i</a:t>
            </a:r>
            <a:r>
              <a:rPr lang="en-US" dirty="0" smtClean="0"/>
              <a:t>n-group identification </a:t>
            </a:r>
            <a:r>
              <a:rPr lang="en-US" dirty="0"/>
              <a:t>(</a:t>
            </a:r>
            <a:r>
              <a:rPr lang="en-US" dirty="0" smtClean="0"/>
              <a:t>Leach et al 2008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sz="2900" i="1" dirty="0" smtClean="0"/>
              <a:t>Solidarity		</a:t>
            </a:r>
          </a:p>
          <a:p>
            <a:pPr marL="0" indent="0">
              <a:buNone/>
            </a:pPr>
            <a:r>
              <a:rPr lang="en-US" sz="2900" i="1" dirty="0"/>
              <a:t>	</a:t>
            </a:r>
            <a:r>
              <a:rPr lang="en-US" sz="2900" i="1" dirty="0" smtClean="0"/>
              <a:t>“</a:t>
            </a:r>
            <a:r>
              <a:rPr lang="en-US" sz="2900" dirty="0" smtClean="0"/>
              <a:t>I feel a bond with [in-group]”</a:t>
            </a:r>
          </a:p>
          <a:p>
            <a:pPr marL="0" indent="0">
              <a:buNone/>
            </a:pPr>
            <a:r>
              <a:rPr lang="en-US" sz="2900" i="1" dirty="0" smtClean="0"/>
              <a:t>Satisfaction </a:t>
            </a:r>
            <a:r>
              <a:rPr lang="en-US" sz="2900" i="1" dirty="0" smtClean="0"/>
              <a:t>	</a:t>
            </a:r>
          </a:p>
          <a:p>
            <a:pPr marL="0" indent="0">
              <a:buNone/>
            </a:pPr>
            <a:r>
              <a:rPr lang="en-US" sz="2900" i="1" dirty="0"/>
              <a:t>	</a:t>
            </a:r>
            <a:r>
              <a:rPr lang="en-US" sz="2900" dirty="0" smtClean="0"/>
              <a:t>“</a:t>
            </a:r>
            <a:r>
              <a:rPr lang="en-US" sz="2900" dirty="0" smtClean="0"/>
              <a:t>I am glad to be [in-group]”</a:t>
            </a:r>
            <a:endParaRPr lang="en-US" sz="2900" i="1" dirty="0" smtClean="0"/>
          </a:p>
          <a:p>
            <a:pPr marL="0" indent="0">
              <a:buNone/>
            </a:pPr>
            <a:r>
              <a:rPr lang="en-US" sz="2900" i="1" dirty="0" smtClean="0"/>
              <a:t>Centrality </a:t>
            </a:r>
            <a:r>
              <a:rPr lang="en-US" sz="2900" i="1" dirty="0" smtClean="0"/>
              <a:t>		</a:t>
            </a:r>
          </a:p>
          <a:p>
            <a:pPr marL="0" indent="0">
              <a:buNone/>
            </a:pPr>
            <a:r>
              <a:rPr lang="en-US" sz="2900" i="1" dirty="0"/>
              <a:t>	</a:t>
            </a:r>
            <a:r>
              <a:rPr lang="en-US" sz="2900" i="1" dirty="0" smtClean="0"/>
              <a:t>“</a:t>
            </a:r>
            <a:r>
              <a:rPr lang="en-US" sz="2900" dirty="0" smtClean="0"/>
              <a:t>I often think of the fact that I am [in group]”</a:t>
            </a:r>
            <a:r>
              <a:rPr lang="en-US" sz="2900" i="1" dirty="0" smtClean="0"/>
              <a:t> </a:t>
            </a:r>
          </a:p>
          <a:p>
            <a:pPr marL="0" indent="0">
              <a:buNone/>
            </a:pPr>
            <a:r>
              <a:rPr lang="en-US" sz="2900" i="1" dirty="0" smtClean="0"/>
              <a:t>Individual Self-Stereotyping </a:t>
            </a:r>
            <a:r>
              <a:rPr lang="en-US" sz="2900" i="1" dirty="0" smtClean="0"/>
              <a:t>		</a:t>
            </a:r>
          </a:p>
          <a:p>
            <a:pPr marL="0" indent="0">
              <a:buNone/>
            </a:pPr>
            <a:r>
              <a:rPr lang="en-US" sz="2900" i="1" dirty="0"/>
              <a:t>	</a:t>
            </a:r>
            <a:r>
              <a:rPr lang="en-US" sz="2900" i="1" dirty="0" smtClean="0"/>
              <a:t>“</a:t>
            </a:r>
            <a:r>
              <a:rPr lang="en-US" sz="2900" dirty="0" smtClean="0"/>
              <a:t>I am similar to the average…”</a:t>
            </a:r>
          </a:p>
          <a:p>
            <a:pPr marL="0" indent="0">
              <a:buNone/>
            </a:pPr>
            <a:r>
              <a:rPr lang="en-US" sz="2900" i="1" dirty="0" smtClean="0"/>
              <a:t>In-Group Homogeneity </a:t>
            </a:r>
            <a:r>
              <a:rPr lang="en-US" sz="2900" i="1" dirty="0" smtClean="0"/>
              <a:t>			</a:t>
            </a:r>
          </a:p>
          <a:p>
            <a:pPr marL="0" indent="0">
              <a:buNone/>
            </a:pPr>
            <a:r>
              <a:rPr lang="en-US" sz="2900" i="1" dirty="0"/>
              <a:t>	</a:t>
            </a:r>
            <a:r>
              <a:rPr lang="en-US" sz="2900" i="1" dirty="0" smtClean="0"/>
              <a:t>“</a:t>
            </a:r>
            <a:r>
              <a:rPr lang="en-US" sz="2900" dirty="0" smtClean="0"/>
              <a:t>[In-group] people have a lot in common with each </a:t>
            </a:r>
            <a:r>
              <a:rPr lang="en-US" sz="2900" dirty="0" smtClean="0"/>
              <a:t>other”</a:t>
            </a:r>
            <a:r>
              <a:rPr lang="en-US" sz="2900" i="1" dirty="0" smtClean="0"/>
              <a:t> </a:t>
            </a:r>
            <a:endParaRPr lang="en-US" sz="2900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Up to 3 additional identities with whom the participant strongly identifies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7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1392 Survey Respondents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~ 400 from Mechanical Turk</a:t>
            </a:r>
          </a:p>
          <a:p>
            <a:pPr marL="0" indent="0">
              <a:buNone/>
            </a:pPr>
            <a:r>
              <a:rPr lang="en-US" dirty="0" smtClean="0"/>
              <a:t>~ 1000 from Indiana University subject pool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78" y="4090687"/>
            <a:ext cx="2477881" cy="1700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68" y="422259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5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survey_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86" y="499698"/>
            <a:ext cx="3928202" cy="392820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1351" y="446389"/>
            <a:ext cx="4272609" cy="5628088"/>
            <a:chOff x="5087441" y="0"/>
            <a:chExt cx="3599359" cy="4855693"/>
          </a:xfrm>
        </p:grpSpPr>
        <p:pic>
          <p:nvPicPr>
            <p:cNvPr id="6" name="Picture 5" descr="survey_na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58"/>
            <a:stretch/>
          </p:blipFill>
          <p:spPr>
            <a:xfrm>
              <a:off x="5087441" y="0"/>
              <a:ext cx="3599359" cy="2101242"/>
            </a:xfrm>
            <a:prstGeom prst="rect">
              <a:avLst/>
            </a:prstGeom>
          </p:spPr>
        </p:pic>
        <p:pic>
          <p:nvPicPr>
            <p:cNvPr id="8" name="Picture 7" descr="survey_na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17" b="-92"/>
            <a:stretch/>
          </p:blipFill>
          <p:spPr>
            <a:xfrm>
              <a:off x="5087441" y="2409262"/>
              <a:ext cx="3599359" cy="24464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161510" y="1740542"/>
              <a:ext cx="5388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05586" y="4543199"/>
            <a:ext cx="368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age</a:t>
            </a:r>
            <a:r>
              <a:rPr lang="en-US" dirty="0" smtClean="0"/>
              <a:t>: 20</a:t>
            </a:r>
            <a:endParaRPr lang="en-US" dirty="0" smtClean="0"/>
          </a:p>
          <a:p>
            <a:r>
              <a:rPr lang="en-US" dirty="0" smtClean="0"/>
              <a:t>40 unique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4" name="Picture 13" descr="Composite_Political_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5" y="597451"/>
            <a:ext cx="3906072" cy="3906072"/>
          </a:xfrm>
          <a:prstGeom prst="rect">
            <a:avLst/>
          </a:prstGeom>
        </p:spPr>
      </p:pic>
      <p:pic>
        <p:nvPicPr>
          <p:cNvPr id="5" name="Picture 4" descr="survey_par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0" y="405357"/>
            <a:ext cx="4174668" cy="417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0443" y="4834350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U.S. participants were asked about their political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1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Twitter crawling limits</a:t>
            </a:r>
          </a:p>
          <a:p>
            <a:pPr marL="400050" lvl="1" indent="0">
              <a:buNone/>
            </a:pPr>
            <a:r>
              <a:rPr lang="en-US" dirty="0" smtClean="0"/>
              <a:t>-</a:t>
            </a:r>
            <a:r>
              <a:rPr lang="en-US" dirty="0" smtClean="0"/>
              <a:t>Up to 3200 tweets per person</a:t>
            </a:r>
          </a:p>
          <a:p>
            <a:pPr marL="400050" lvl="1" indent="0">
              <a:buNone/>
            </a:pPr>
            <a:r>
              <a:rPr lang="en-US" dirty="0" smtClean="0"/>
              <a:t>-Up to 1000 Tweets from each of the individuals they follow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Approximately 82,000,000 Tweets</a:t>
            </a:r>
            <a:r>
              <a:rPr lang="en-US" dirty="0"/>
              <a:t> </a:t>
            </a:r>
            <a:r>
              <a:rPr lang="en-US" dirty="0" smtClean="0"/>
              <a:t>total </a:t>
            </a:r>
          </a:p>
          <a:p>
            <a:pPr marL="0" indent="0">
              <a:buNone/>
            </a:pPr>
            <a:r>
              <a:rPr lang="en-US" dirty="0" smtClean="0"/>
              <a:t>Approximately 500,000 tweets from our </a:t>
            </a:r>
            <a:r>
              <a:rPr lang="en-US" dirty="0" smtClean="0"/>
              <a:t>participants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08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Twitter Users</a:t>
            </a:r>
            <a:endParaRPr lang="en-US" dirty="0"/>
          </a:p>
        </p:txBody>
      </p:sp>
      <p:pic>
        <p:nvPicPr>
          <p:cNvPr id="5" name="Picture 4" descr="degree_follow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" y="1830606"/>
            <a:ext cx="2920645" cy="2566197"/>
          </a:xfrm>
          <a:prstGeom prst="rect">
            <a:avLst/>
          </a:prstGeom>
        </p:spPr>
      </p:pic>
      <p:pic>
        <p:nvPicPr>
          <p:cNvPr id="6" name="Picture 5" descr="degree_frien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54" y="1830606"/>
            <a:ext cx="2920644" cy="2566197"/>
          </a:xfrm>
          <a:prstGeom prst="rect">
            <a:avLst/>
          </a:prstGeom>
        </p:spPr>
      </p:pic>
      <p:pic>
        <p:nvPicPr>
          <p:cNvPr id="7" name="Picture 6" descr="degree_twee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73" y="1830606"/>
            <a:ext cx="2920644" cy="25661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45610" y="4813006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 Followers: 118</a:t>
            </a:r>
          </a:p>
          <a:p>
            <a:r>
              <a:rPr lang="en-US" dirty="0" smtClean="0"/>
              <a:t>Median Friends: 142.5</a:t>
            </a:r>
          </a:p>
          <a:p>
            <a:r>
              <a:rPr lang="en-US" dirty="0" smtClean="0"/>
              <a:t>Median Tweets: 697.5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Replicate </a:t>
            </a:r>
            <a:r>
              <a:rPr lang="en-US" dirty="0" err="1" smtClean="0"/>
              <a:t>Zamal</a:t>
            </a:r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Ruths</a:t>
            </a:r>
            <a:r>
              <a:rPr lang="en-US" dirty="0" smtClean="0"/>
              <a:t> (2011) </a:t>
            </a:r>
            <a:r>
              <a:rPr lang="en-US" dirty="0" smtClean="0">
                <a:solidFill>
                  <a:srgbClr val="0000FF"/>
                </a:solidFill>
              </a:rPr>
              <a:t>with unbiased sample of users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Features for predicting identity: </a:t>
            </a:r>
          </a:p>
          <a:p>
            <a:pPr lvl="1"/>
            <a:r>
              <a:rPr lang="en-US" dirty="0"/>
              <a:t>single words, bigrams, </a:t>
            </a:r>
            <a:r>
              <a:rPr lang="en-US" dirty="0" smtClean="0"/>
              <a:t>trigrams from users tweets</a:t>
            </a:r>
            <a:endParaRPr lang="en-US" dirty="0"/>
          </a:p>
          <a:p>
            <a:pPr lvl="1"/>
            <a:r>
              <a:rPr lang="en-US" dirty="0" err="1" smtClean="0"/>
              <a:t>Hashtags</a:t>
            </a:r>
            <a:r>
              <a:rPr lang="en-US" dirty="0" smtClean="0"/>
              <a:t> from users tweets</a:t>
            </a:r>
          </a:p>
          <a:p>
            <a:pPr lvl="1"/>
            <a:r>
              <a:rPr lang="en-US" dirty="0" smtClean="0"/>
              <a:t>URL domains from users tweets</a:t>
            </a:r>
          </a:p>
          <a:p>
            <a:pPr lvl="1"/>
            <a:r>
              <a:rPr lang="en-US" dirty="0" smtClean="0"/>
              <a:t>Set of “friends” (people the user follows)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23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 smtClean="0"/>
              <a:t>Distinctive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For each feature: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i="1" dirty="0" smtClean="0"/>
              <a:t>p</a:t>
            </a:r>
            <a:r>
              <a:rPr lang="en-US" sz="2600" dirty="0" smtClean="0"/>
              <a:t>(</a:t>
            </a:r>
            <a:r>
              <a:rPr lang="en-US" sz="2600" i="1" dirty="0" err="1" smtClean="0"/>
              <a:t>w</a:t>
            </a:r>
            <a:r>
              <a:rPr lang="en-US" sz="2600" dirty="0" err="1" smtClean="0"/>
              <a:t>|</a:t>
            </a:r>
            <a:r>
              <a:rPr lang="en-US" sz="2600" i="1" dirty="0" err="1" smtClean="0"/>
              <a:t>c</a:t>
            </a:r>
            <a:r>
              <a:rPr lang="en-US" sz="2600" dirty="0" smtClean="0"/>
              <a:t>) 	probability of token </a:t>
            </a:r>
            <a:r>
              <a:rPr lang="en-US" sz="2600" i="1" dirty="0" smtClean="0"/>
              <a:t>w</a:t>
            </a:r>
            <a:r>
              <a:rPr lang="en-US" sz="2600" dirty="0" smtClean="0"/>
              <a:t> given class </a:t>
            </a:r>
            <a:r>
              <a:rPr lang="en-US" sz="2600" i="1" dirty="0" smtClean="0"/>
              <a:t>c</a:t>
            </a:r>
          </a:p>
          <a:p>
            <a:pPr marL="0" indent="0">
              <a:buNone/>
            </a:pPr>
            <a:r>
              <a:rPr lang="en-US" sz="2600" i="1" dirty="0" err="1" smtClean="0"/>
              <a:t>w</a:t>
            </a:r>
            <a:r>
              <a:rPr lang="en-US" sz="2600" i="1" baseline="-25000" dirty="0" err="1" smtClean="0"/>
              <a:t>c</a:t>
            </a:r>
            <a:r>
              <a:rPr lang="en-US" sz="2600" dirty="0"/>
              <a:t>	</a:t>
            </a:r>
            <a:r>
              <a:rPr lang="en-US" sz="2600" dirty="0" smtClean="0"/>
              <a:t> 		frequency of token </a:t>
            </a:r>
            <a:r>
              <a:rPr lang="en-US" sz="2600" i="1" dirty="0" smtClean="0"/>
              <a:t>w</a:t>
            </a:r>
            <a:r>
              <a:rPr lang="en-US" sz="2600" dirty="0" smtClean="0"/>
              <a:t> used by members of class </a:t>
            </a:r>
            <a:r>
              <a:rPr lang="en-US" sz="2600" i="1" dirty="0" smtClean="0"/>
              <a:t>c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Take 200 </a:t>
            </a:r>
            <a:r>
              <a:rPr lang="en-US" sz="2600" dirty="0" smtClean="0"/>
              <a:t>tokens </a:t>
            </a:r>
            <a:r>
              <a:rPr lang="en-US" sz="2600" dirty="0"/>
              <a:t>with </a:t>
            </a:r>
            <a:r>
              <a:rPr lang="en-US" sz="2600" dirty="0" smtClean="0"/>
              <a:t>highest conditional probability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97634"/>
              </p:ext>
            </p:extLst>
          </p:nvPr>
        </p:nvGraphicFramePr>
        <p:xfrm>
          <a:off x="3006944" y="2061100"/>
          <a:ext cx="3011487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3" imgW="1638300" imgH="558800" progId="Equation.3">
                  <p:embed/>
                </p:oleObj>
              </mc:Choice>
              <mc:Fallback>
                <p:oleObj name="Equation" r:id="rId3" imgW="16383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6944" y="2061100"/>
                        <a:ext cx="3011487" cy="102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08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Seeds:</a:t>
            </a:r>
          </a:p>
          <a:p>
            <a:pPr lvl="1"/>
            <a:r>
              <a:rPr lang="en-US" dirty="0" smtClean="0"/>
              <a:t>Create token lists for positive and negative class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Training:</a:t>
            </a:r>
          </a:p>
          <a:p>
            <a:pPr lvl="1"/>
            <a:r>
              <a:rPr lang="en-US" dirty="0" smtClean="0"/>
              <a:t>Find parameters for feature lists that best predict identity for sample of users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Testing:</a:t>
            </a:r>
          </a:p>
          <a:p>
            <a:pPr lvl="1"/>
            <a:r>
              <a:rPr lang="en-US" dirty="0" smtClean="0"/>
              <a:t>Measure how well parameters predict category for held-out sample of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 Political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Replicating </a:t>
            </a:r>
            <a:r>
              <a:rPr lang="en-US" dirty="0" err="1" smtClean="0"/>
              <a:t>Zamal</a:t>
            </a:r>
            <a:r>
              <a:rPr lang="en-US" dirty="0" smtClean="0"/>
              <a:t> &amp; </a:t>
            </a:r>
            <a:r>
              <a:rPr lang="en-US" dirty="0" err="1" smtClean="0"/>
              <a:t>Ruths</a:t>
            </a:r>
            <a:r>
              <a:rPr lang="en-US" dirty="0" smtClean="0"/>
              <a:t> with political figures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16" y="2426085"/>
            <a:ext cx="5143500" cy="412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7" y="2776857"/>
            <a:ext cx="6046783" cy="3183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4875" y="2776857"/>
            <a:ext cx="15172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RYS,G:	0.82</a:t>
            </a:r>
          </a:p>
          <a:p>
            <a:r>
              <a:rPr lang="en-US" dirty="0" smtClean="0"/>
              <a:t>P&amp;P:		0.88</a:t>
            </a:r>
            <a:endParaRPr lang="en-US" dirty="0"/>
          </a:p>
          <a:p>
            <a:r>
              <a:rPr lang="en-US" dirty="0" smtClean="0"/>
              <a:t>Z&amp;R:		0.89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9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/>
              <a:t>“those aspects of a </a:t>
            </a:r>
            <a:r>
              <a:rPr lang="en-US" sz="2800" i="1" dirty="0" smtClean="0"/>
              <a:t>persons </a:t>
            </a:r>
            <a:r>
              <a:rPr lang="en-US" sz="2800" i="1" dirty="0" smtClean="0"/>
              <a:t>self-concept based upon their group memberships together with their emotional, evaluative and other psychological correlates”</a:t>
            </a:r>
          </a:p>
          <a:p>
            <a:pPr marL="0" indent="0" algn="r">
              <a:buNone/>
            </a:pPr>
            <a:r>
              <a:rPr lang="en-US" sz="2800" dirty="0" smtClean="0"/>
              <a:t>-Turner &amp; Oakes 1986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3833"/>
          <a:stretch/>
        </p:blipFill>
        <p:spPr>
          <a:xfrm>
            <a:off x="457199" y="4467280"/>
            <a:ext cx="2563695" cy="1696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04" y="4160304"/>
            <a:ext cx="1364685" cy="209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135"/>
          <a:stretch/>
        </p:blipFill>
        <p:spPr>
          <a:xfrm>
            <a:off x="3020894" y="4467280"/>
            <a:ext cx="1954771" cy="1573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599" y="4257482"/>
            <a:ext cx="1566806" cy="19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Users: Gender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</a:p>
          <a:p>
            <a:endParaRPr lang="en-US" dirty="0"/>
          </a:p>
        </p:txBody>
      </p:sp>
      <p:pic>
        <p:nvPicPr>
          <p:cNvPr id="6" name="Picture 5" descr="G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7" y="1287616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Users: Political Identity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Typical Seed </a:t>
            </a:r>
            <a:r>
              <a:rPr lang="en-US" dirty="0" smtClean="0"/>
              <a:t>Users </a:t>
            </a:r>
            <a:r>
              <a:rPr lang="en-US" dirty="0" smtClean="0"/>
              <a:t>(</a:t>
            </a:r>
            <a:r>
              <a:rPr lang="en-US" dirty="0" smtClean="0"/>
              <a:t>Accuracy .62)</a:t>
            </a:r>
            <a:endParaRPr lang="en-US" dirty="0"/>
          </a:p>
        </p:txBody>
      </p:sp>
      <p:pic>
        <p:nvPicPr>
          <p:cNvPr id="4" name="Picture 3" descr="Best_Our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17" y="1533362"/>
            <a:ext cx="6293999" cy="47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smtClean="0"/>
              <a:t>Users: </a:t>
            </a:r>
            <a:r>
              <a:rPr lang="en-US" dirty="0"/>
              <a:t>Political Identity </a:t>
            </a:r>
            <a:br>
              <a:rPr lang="en-US" dirty="0"/>
            </a:br>
            <a:r>
              <a:rPr lang="en-US" dirty="0" smtClean="0"/>
              <a:t>Salient Seed </a:t>
            </a:r>
            <a:r>
              <a:rPr lang="en-US" dirty="0"/>
              <a:t>Users </a:t>
            </a:r>
            <a:endParaRPr lang="en-US" dirty="0"/>
          </a:p>
        </p:txBody>
      </p:sp>
      <p:pic>
        <p:nvPicPr>
          <p:cNvPr id="4" name="Picture 3" descr="Salient_to_pred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" y="1520361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Individual Feature: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Who </a:t>
            </a:r>
            <a:r>
              <a:rPr lang="en-US" dirty="0" smtClean="0"/>
              <a:t>People Follow (Accuracy .63)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follow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3" y="1758863"/>
            <a:ext cx="6661884" cy="49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for typical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68" y="1772503"/>
            <a:ext cx="5154968" cy="38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Distinctive </a:t>
            </a:r>
            <a:r>
              <a:rPr lang="en-US" dirty="0" err="1" smtClean="0"/>
              <a:t>Hashtags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Salient </a:t>
            </a:r>
            <a:r>
              <a:rPr lang="en-US" dirty="0" smtClean="0"/>
              <a:t>Political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cutswecantafford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 err="1" smtClean="0"/>
              <a:t>healthcarereform</a:t>
            </a:r>
            <a:r>
              <a:rPr lang="en-US" dirty="0"/>
              <a:t>, #</a:t>
            </a:r>
            <a:r>
              <a:rPr lang="en-US" dirty="0" err="1" smtClean="0"/>
              <a:t>bigoil</a:t>
            </a:r>
            <a:r>
              <a:rPr lang="en-US" dirty="0"/>
              <a:t>, #</a:t>
            </a:r>
            <a:r>
              <a:rPr lang="en-US" dirty="0" err="1" smtClean="0"/>
              <a:t>jobcreation</a:t>
            </a:r>
            <a:r>
              <a:rPr lang="en-US" dirty="0"/>
              <a:t>, </a:t>
            </a:r>
            <a:r>
              <a:rPr lang="en-US" dirty="0" smtClean="0"/>
              <a:t>#</a:t>
            </a:r>
            <a:r>
              <a:rPr lang="en-US" dirty="0" err="1" smtClean="0"/>
              <a:t>civilrights</a:t>
            </a:r>
            <a:r>
              <a:rPr lang="en-US" dirty="0"/>
              <a:t>, #</a:t>
            </a:r>
            <a:r>
              <a:rPr lang="en-US" dirty="0" err="1" smtClean="0"/>
              <a:t>romneynotready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obamagenda</a:t>
            </a:r>
            <a:r>
              <a:rPr lang="en-US" dirty="0" smtClean="0"/>
              <a:t>, #</a:t>
            </a:r>
            <a:r>
              <a:rPr lang="en-US" dirty="0"/>
              <a:t>prolife, #</a:t>
            </a:r>
            <a:r>
              <a:rPr lang="en-US" dirty="0" err="1" smtClean="0"/>
              <a:t>stopthetaxhike</a:t>
            </a:r>
            <a:r>
              <a:rPr lang="en-US" dirty="0"/>
              <a:t>, #</a:t>
            </a:r>
            <a:r>
              <a:rPr lang="en-US" dirty="0" err="1"/>
              <a:t>cutspendingnow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</a:t>
            </a:r>
            <a:r>
              <a:rPr lang="en-US" dirty="0" err="1" smtClean="0"/>
              <a:t>Hashtags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tswift</a:t>
            </a:r>
            <a:r>
              <a:rPr lang="en-US" dirty="0" smtClean="0"/>
              <a:t>, #</a:t>
            </a:r>
            <a:r>
              <a:rPr lang="en-US" dirty="0" err="1" smtClean="0"/>
              <a:t>lolz</a:t>
            </a:r>
            <a:r>
              <a:rPr lang="en-US" dirty="0" smtClean="0"/>
              <a:t>, #sisters, #</a:t>
            </a:r>
            <a:r>
              <a:rPr lang="en-US" dirty="0" err="1" smtClean="0"/>
              <a:t>pwease</a:t>
            </a:r>
            <a:r>
              <a:rPr lang="en-US" dirty="0" smtClean="0"/>
              <a:t>, </a:t>
            </a:r>
            <a:r>
              <a:rPr lang="en-US" dirty="0" smtClean="0"/>
              <a:t>#</a:t>
            </a:r>
            <a:r>
              <a:rPr lang="en-US" dirty="0" err="1" smtClean="0"/>
              <a:t>happygirl</a:t>
            </a:r>
            <a:r>
              <a:rPr lang="en-US" dirty="0" smtClean="0"/>
              <a:t>, </a:t>
            </a:r>
            <a:r>
              <a:rPr lang="en-US" dirty="0" smtClean="0"/>
              <a:t>#</a:t>
            </a:r>
            <a:r>
              <a:rPr lang="en-US" dirty="0" err="1" smtClean="0"/>
              <a:t>haha</a:t>
            </a:r>
            <a:r>
              <a:rPr lang="en-US" dirty="0" smtClean="0"/>
              <a:t>, #rush, #</a:t>
            </a:r>
            <a:r>
              <a:rPr lang="en-US" dirty="0" err="1" smtClean="0"/>
              <a:t>sos</a:t>
            </a:r>
            <a:r>
              <a:rPr lang="en-US" dirty="0" smtClean="0"/>
              <a:t>, #</a:t>
            </a:r>
            <a:r>
              <a:rPr lang="en-US" dirty="0" err="1" smtClean="0"/>
              <a:t>lastnight</a:t>
            </a:r>
            <a:r>
              <a:rPr lang="en-US" dirty="0" smtClean="0"/>
              <a:t>, #</a:t>
            </a:r>
            <a:r>
              <a:rPr lang="en-US" dirty="0" err="1" smtClean="0"/>
              <a:t>prettyplease</a:t>
            </a:r>
            <a:r>
              <a:rPr lang="en-US" dirty="0" smtClean="0"/>
              <a:t>, #</a:t>
            </a:r>
            <a:r>
              <a:rPr lang="en-US" dirty="0" err="1" smtClean="0"/>
              <a:t>bestdayever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 err="1" smtClean="0"/>
              <a:t>thingsmydaddytaughtme</a:t>
            </a:r>
            <a:r>
              <a:rPr lang="en-US" dirty="0" smtClean="0"/>
              <a:t>, #boyfriend, #</a:t>
            </a:r>
            <a:r>
              <a:rPr lang="en-US" dirty="0" err="1" smtClean="0"/>
              <a:t>imissyou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vs.</a:t>
            </a:r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/>
              <a:t>halo, </a:t>
            </a:r>
            <a:r>
              <a:rPr lang="en-US" dirty="0" smtClean="0"/>
              <a:t>#</a:t>
            </a:r>
            <a:r>
              <a:rPr lang="en-US" dirty="0" err="1" smtClean="0"/>
              <a:t>gameday</a:t>
            </a:r>
            <a:r>
              <a:rPr lang="en-US" dirty="0" smtClean="0"/>
              <a:t>, #colts, #</a:t>
            </a:r>
            <a:r>
              <a:rPr lang="en-US" dirty="0" err="1" smtClean="0"/>
              <a:t>collegegameday</a:t>
            </a:r>
            <a:r>
              <a:rPr lang="en-US" dirty="0" smtClean="0"/>
              <a:t>, #</a:t>
            </a:r>
            <a:r>
              <a:rPr lang="en-US" dirty="0" err="1" smtClean="0"/>
              <a:t>noshavenovember</a:t>
            </a:r>
            <a:r>
              <a:rPr lang="en-US" dirty="0" smtClean="0"/>
              <a:t>, #</a:t>
            </a:r>
            <a:r>
              <a:rPr lang="en-US" dirty="0" err="1" smtClean="0"/>
              <a:t>puckfurdue</a:t>
            </a:r>
            <a:r>
              <a:rPr lang="en-US" dirty="0" smtClean="0"/>
              <a:t>, #ravens, #salty, #</a:t>
            </a:r>
            <a:r>
              <a:rPr lang="en-US" dirty="0" err="1" smtClean="0"/>
              <a:t>thatisall</a:t>
            </a:r>
            <a:r>
              <a:rPr lang="en-US" dirty="0" smtClean="0"/>
              <a:t>, #</a:t>
            </a:r>
            <a:r>
              <a:rPr lang="en-US" dirty="0" err="1" smtClean="0"/>
              <a:t>storybehindmyscar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Distinctive </a:t>
            </a:r>
            <a:r>
              <a:rPr lang="en-US" dirty="0" err="1"/>
              <a:t>Hashtags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Typical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greatnight</a:t>
            </a:r>
            <a:r>
              <a:rPr lang="en-US" dirty="0" smtClean="0"/>
              <a:t>, #loser, #recruitment, #</a:t>
            </a:r>
            <a:r>
              <a:rPr lang="en-US" dirty="0" err="1" smtClean="0"/>
              <a:t>csflove</a:t>
            </a:r>
            <a:r>
              <a:rPr lang="en-US" dirty="0" smtClean="0"/>
              <a:t>, #</a:t>
            </a:r>
            <a:r>
              <a:rPr lang="en-US" dirty="0" err="1" smtClean="0"/>
              <a:t>roadtrip</a:t>
            </a:r>
            <a:r>
              <a:rPr lang="en-US" dirty="0" smtClean="0"/>
              <a:t>, #</a:t>
            </a:r>
            <a:r>
              <a:rPr lang="en-US" dirty="0" err="1" smtClean="0"/>
              <a:t>seriouslythough</a:t>
            </a:r>
            <a:r>
              <a:rPr lang="en-US" dirty="0" smtClean="0"/>
              <a:t>, #confused, #</a:t>
            </a:r>
            <a:r>
              <a:rPr lang="en-US" dirty="0" err="1" smtClean="0"/>
              <a:t>jesuspiece</a:t>
            </a:r>
            <a:r>
              <a:rPr lang="en-US" dirty="0" smtClean="0"/>
              <a:t>, #summer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obama</a:t>
            </a:r>
            <a:r>
              <a:rPr lang="en-US" dirty="0" smtClean="0"/>
              <a:t>, #</a:t>
            </a:r>
            <a:r>
              <a:rPr lang="en-US" dirty="0" err="1" smtClean="0"/>
              <a:t>ff</a:t>
            </a:r>
            <a:r>
              <a:rPr lang="en-US" dirty="0" smtClean="0"/>
              <a:t>, #</a:t>
            </a:r>
            <a:r>
              <a:rPr lang="en-US" dirty="0" err="1" smtClean="0"/>
              <a:t>lmfao</a:t>
            </a:r>
            <a:r>
              <a:rPr lang="en-US" dirty="0" smtClean="0"/>
              <a:t>, #</a:t>
            </a:r>
            <a:r>
              <a:rPr lang="en-US" dirty="0" err="1" smtClean="0"/>
              <a:t>thewalkingdead</a:t>
            </a:r>
            <a:r>
              <a:rPr lang="en-US" dirty="0" smtClean="0"/>
              <a:t>, #again, #swerve, #win, #halo, #election, #</a:t>
            </a:r>
            <a:r>
              <a:rPr lang="en-US" dirty="0" err="1" smtClean="0"/>
              <a:t>thestruggle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9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Expanding the features that signal group identity:</a:t>
            </a:r>
          </a:p>
          <a:p>
            <a:pPr lvl="1"/>
            <a:r>
              <a:rPr lang="en-US" dirty="0" smtClean="0"/>
              <a:t>Content of URLs tweeted</a:t>
            </a:r>
          </a:p>
          <a:p>
            <a:pPr lvl="1"/>
            <a:r>
              <a:rPr lang="en-US" dirty="0" smtClean="0"/>
              <a:t>Deeper linguistic features</a:t>
            </a:r>
          </a:p>
          <a:p>
            <a:pPr lvl="2"/>
            <a:r>
              <a:rPr lang="en-US" dirty="0" smtClean="0"/>
              <a:t>e.g., Only tweets with “we”, “us”, or “our”</a:t>
            </a:r>
          </a:p>
          <a:p>
            <a:pPr lvl="2"/>
            <a:r>
              <a:rPr lang="en-US" dirty="0" smtClean="0"/>
              <a:t>Tweets with action verbs</a:t>
            </a:r>
          </a:p>
          <a:p>
            <a:pPr lvl="1"/>
            <a:r>
              <a:rPr lang="en-US" dirty="0" smtClean="0"/>
              <a:t>Tweets of users followed by participants</a:t>
            </a:r>
          </a:p>
          <a:p>
            <a:endParaRPr lang="en-US" dirty="0"/>
          </a:p>
          <a:p>
            <a:r>
              <a:rPr lang="en-US" dirty="0" smtClean="0"/>
              <a:t>More sophisticated models of tweets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29224" y="4939573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α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03917" y="4957502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θ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080002" y="4963475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z</a:t>
            </a:r>
            <a:r>
              <a:rPr lang="en-US" sz="3200" baseline="-25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T</a:t>
            </a:r>
            <a:endParaRPr lang="en-US" sz="3200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355981" y="4963475"/>
            <a:ext cx="745501" cy="74550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w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355981" y="3177995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φ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355981" y="2012584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β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703917" y="3163054"/>
            <a:ext cx="745501" cy="745502"/>
          </a:xfrm>
          <a:prstGeom prst="ellipse">
            <a:avLst/>
          </a:prstGeom>
          <a:solidFill>
            <a:srgbClr val="BFBFBF"/>
          </a:solidFill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Λ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03917" y="2012584"/>
            <a:ext cx="745501" cy="745502"/>
          </a:xfrm>
          <a:prstGeom prst="ellipse">
            <a:avLst/>
          </a:prstGeom>
          <a:noFill/>
          <a:ln w="38100" cmpd="sng"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η</a:t>
            </a:r>
            <a:endParaRPr lang="en-US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78086" y="4467422"/>
            <a:ext cx="3524620" cy="1718234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63133" y="4604888"/>
            <a:ext cx="1538942" cy="1434352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8" name="Straight Arrow Connector 17"/>
          <p:cNvCxnSpPr>
            <a:stCxn id="12" idx="4"/>
            <a:endCxn id="11" idx="0"/>
          </p:cNvCxnSpPr>
          <p:nvPr/>
        </p:nvCxnSpPr>
        <p:spPr>
          <a:xfrm>
            <a:off x="4076668" y="2758086"/>
            <a:ext cx="0" cy="40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6" idx="0"/>
          </p:cNvCxnSpPr>
          <p:nvPr/>
        </p:nvCxnSpPr>
        <p:spPr>
          <a:xfrm>
            <a:off x="4076668" y="3908556"/>
            <a:ext cx="0" cy="1048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6"/>
            <a:endCxn id="7" idx="2"/>
          </p:cNvCxnSpPr>
          <p:nvPr/>
        </p:nvCxnSpPr>
        <p:spPr>
          <a:xfrm>
            <a:off x="4449418" y="5330253"/>
            <a:ext cx="630584" cy="5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  <a:endCxn id="6" idx="2"/>
          </p:cNvCxnSpPr>
          <p:nvPr/>
        </p:nvCxnSpPr>
        <p:spPr>
          <a:xfrm>
            <a:off x="2974725" y="5312324"/>
            <a:ext cx="729192" cy="17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4"/>
            <a:endCxn id="8" idx="0"/>
          </p:cNvCxnSpPr>
          <p:nvPr/>
        </p:nvCxnSpPr>
        <p:spPr>
          <a:xfrm>
            <a:off x="6728732" y="3923497"/>
            <a:ext cx="0" cy="1039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4"/>
            <a:endCxn id="9" idx="0"/>
          </p:cNvCxnSpPr>
          <p:nvPr/>
        </p:nvCxnSpPr>
        <p:spPr>
          <a:xfrm>
            <a:off x="6728732" y="2758086"/>
            <a:ext cx="0" cy="419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207873" y="4168598"/>
            <a:ext cx="5540186" cy="2286000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</a:p>
        </p:txBody>
      </p:sp>
      <p:cxnSp>
        <p:nvCxnSpPr>
          <p:cNvPr id="59" name="Straight Arrow Connector 58"/>
          <p:cNvCxnSpPr>
            <a:stCxn id="7" idx="6"/>
            <a:endCxn id="8" idx="2"/>
          </p:cNvCxnSpPr>
          <p:nvPr/>
        </p:nvCxnSpPr>
        <p:spPr>
          <a:xfrm>
            <a:off x="5825503" y="5336226"/>
            <a:ext cx="5304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40555" y="220105"/>
            <a:ext cx="2661022" cy="2862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α: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Dirichlet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 prior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: topic distribution</a:t>
            </a:r>
            <a:endParaRPr lang="en-US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η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: prior on labels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Λ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: distribution of labels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β: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Dirichlet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 prior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φ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: topic-word distribution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w: word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U: user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T: tweet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N: words in tweet</a:t>
            </a:r>
          </a:p>
        </p:txBody>
      </p:sp>
    </p:spTree>
    <p:extLst>
      <p:ext uri="{BB962C8B-B14F-4D97-AF65-F5344CB8AC3E}">
        <p14:creationId xmlns:p14="http://schemas.microsoft.com/office/powerpoint/2010/main" val="229635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“Latent </a:t>
            </a:r>
            <a:r>
              <a:rPr lang="en-US" dirty="0"/>
              <a:t>attribute inference"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47" y="4898092"/>
            <a:ext cx="1469437" cy="1515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47" y="4898092"/>
            <a:ext cx="1508699" cy="150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68" y="5164889"/>
            <a:ext cx="1441834" cy="144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90" y="1721907"/>
            <a:ext cx="1357044" cy="1357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0" y="2106510"/>
            <a:ext cx="2428683" cy="194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047" y="2993577"/>
            <a:ext cx="1644650" cy="123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608" y="1619094"/>
            <a:ext cx="963752" cy="14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6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research has overestimated the ease with which one can infer latent group identity because of biased samples</a:t>
            </a:r>
          </a:p>
          <a:p>
            <a:r>
              <a:rPr lang="en-US" dirty="0" smtClean="0"/>
              <a:t>There’s still work to be done to generalize!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7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accuracy of classifier for typical users</a:t>
            </a:r>
          </a:p>
          <a:p>
            <a:r>
              <a:rPr lang="en-US" dirty="0" smtClean="0"/>
              <a:t>Test classifier on users’ self-nominated groups</a:t>
            </a:r>
          </a:p>
          <a:p>
            <a:endParaRPr lang="en-US" dirty="0" smtClean="0"/>
          </a:p>
        </p:txBody>
      </p:sp>
      <p:pic>
        <p:nvPicPr>
          <p:cNvPr id="4" name="Picture 3" descr="own_group_f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66" y="2742665"/>
            <a:ext cx="4658048" cy="38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1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Improve accuracy of classifier for typical users</a:t>
            </a:r>
          </a:p>
          <a:p>
            <a:r>
              <a:rPr lang="en-US" dirty="0" smtClean="0"/>
              <a:t>Test classifier on users’ self-nominated groups</a:t>
            </a:r>
          </a:p>
          <a:p>
            <a:endParaRPr lang="en-US" dirty="0" smtClean="0"/>
          </a:p>
          <a:p>
            <a:r>
              <a:rPr lang="en-US" dirty="0" smtClean="0"/>
              <a:t>Predict </a:t>
            </a:r>
            <a:r>
              <a:rPr lang="en-US" dirty="0" smtClean="0">
                <a:solidFill>
                  <a:srgbClr val="0000FF"/>
                </a:solidFill>
              </a:rPr>
              <a:t>strength</a:t>
            </a:r>
            <a:r>
              <a:rPr lang="en-US" dirty="0" smtClean="0"/>
              <a:t> of group identity</a:t>
            </a:r>
          </a:p>
          <a:p>
            <a:r>
              <a:rPr lang="en-US" dirty="0" smtClean="0"/>
              <a:t>Predict information sharing given group identity</a:t>
            </a:r>
          </a:p>
          <a:p>
            <a:r>
              <a:rPr lang="en-US" dirty="0" smtClean="0"/>
              <a:t>Experimentally measure difference in probability of sharing group-relevant vs. group-irrelevant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5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Funding  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Thomas </a:t>
            </a:r>
            <a:r>
              <a:rPr lang="en-US" dirty="0" err="1" smtClean="0"/>
              <a:t>Phillipeau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Thomas </a:t>
            </a:r>
            <a:r>
              <a:rPr lang="en-US" dirty="0" err="1" smtClean="0"/>
              <a:t>Imart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Kara </a:t>
            </a:r>
            <a:r>
              <a:rPr lang="en-US" dirty="0" err="1" smtClean="0"/>
              <a:t>Fasone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3" y="1600200"/>
            <a:ext cx="1676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2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 smtClean="0"/>
              <a:t>Size </a:t>
            </a:r>
            <a:r>
              <a:rPr lang="en-US" sz="2400" dirty="0" smtClean="0"/>
              <a:t>of Seed, </a:t>
            </a:r>
            <a:r>
              <a:rPr lang="en-US" sz="2400" dirty="0" smtClean="0"/>
              <a:t>Training, and </a:t>
            </a:r>
            <a:r>
              <a:rPr lang="en-US" sz="2400" dirty="0" smtClean="0"/>
              <a:t>Testing Sets</a:t>
            </a:r>
          </a:p>
          <a:p>
            <a:pPr>
              <a:buFontTx/>
              <a:buChar char="-"/>
            </a:pPr>
            <a:r>
              <a:rPr lang="en-US" sz="2400" dirty="0" smtClean="0"/>
              <a:t>Filters </a:t>
            </a:r>
            <a:r>
              <a:rPr lang="en-US" sz="2400" dirty="0" smtClean="0"/>
              <a:t>on the bigram and trigram </a:t>
            </a:r>
            <a:r>
              <a:rPr lang="en-US" sz="2400" dirty="0" smtClean="0"/>
              <a:t>measures.</a:t>
            </a:r>
          </a:p>
          <a:p>
            <a:pPr>
              <a:buFontTx/>
              <a:buChar char="-"/>
            </a:pPr>
            <a:r>
              <a:rPr lang="en-US" sz="2400" dirty="0" smtClean="0"/>
              <a:t>Filters </a:t>
            </a:r>
            <a:r>
              <a:rPr lang="en-US" sz="2400" dirty="0" smtClean="0"/>
              <a:t>on the frequency of candidate distinctive </a:t>
            </a:r>
            <a:r>
              <a:rPr lang="en-US" sz="2400" dirty="0" smtClean="0"/>
              <a:t>terms</a:t>
            </a:r>
          </a:p>
          <a:p>
            <a:pPr>
              <a:buFontTx/>
              <a:buChar char="-"/>
            </a:pPr>
            <a:r>
              <a:rPr lang="en-US" sz="2400" dirty="0" smtClean="0"/>
              <a:t>Filter for minimum users </a:t>
            </a:r>
            <a:r>
              <a:rPr lang="en-US" sz="2400" dirty="0" smtClean="0"/>
              <a:t>in the seed </a:t>
            </a:r>
            <a:r>
              <a:rPr lang="en-US" sz="2400" dirty="0" smtClean="0"/>
              <a:t>set using </a:t>
            </a:r>
            <a:r>
              <a:rPr lang="en-US" sz="2400" dirty="0" smtClean="0"/>
              <a:t>a </a:t>
            </a:r>
            <a:r>
              <a:rPr lang="en-US" sz="2400" dirty="0" smtClean="0"/>
              <a:t>term</a:t>
            </a:r>
          </a:p>
          <a:p>
            <a:pPr>
              <a:buFontTx/>
              <a:buChar char="-"/>
            </a:pPr>
            <a:r>
              <a:rPr lang="en-US" sz="2400" dirty="0" smtClean="0"/>
              <a:t>Parameters in the Support Vector Machine algorithm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33" y="4845021"/>
            <a:ext cx="1537369" cy="12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0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Pennacchiotti</a:t>
            </a:r>
            <a:r>
              <a:rPr lang="en-US" dirty="0" smtClean="0"/>
              <a:t> &amp; </a:t>
            </a:r>
            <a:r>
              <a:rPr lang="en-US" dirty="0" err="1" smtClean="0"/>
              <a:t>Popescu</a:t>
            </a:r>
            <a:r>
              <a:rPr lang="en-US" dirty="0" smtClean="0"/>
              <a:t> 2011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7" y="1417638"/>
            <a:ext cx="5521795" cy="204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0" y="3457819"/>
            <a:ext cx="7710364" cy="29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, </a:t>
            </a:r>
            <a:r>
              <a:rPr lang="en-US" dirty="0" err="1" smtClean="0"/>
              <a:t>Yarowsky</a:t>
            </a:r>
            <a:r>
              <a:rPr lang="en-US" dirty="0" smtClean="0"/>
              <a:t>, </a:t>
            </a:r>
            <a:r>
              <a:rPr lang="en-US" dirty="0" err="1" smtClean="0"/>
              <a:t>Shreevats</a:t>
            </a:r>
            <a:r>
              <a:rPr lang="en-US" dirty="0" smtClean="0"/>
              <a:t>, &amp; Gupta (2010)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Used ensemble (stacked) SVMs with textual features for classification</a:t>
            </a:r>
          </a:p>
          <a:p>
            <a:endParaRPr lang="en-US" dirty="0" smtClean="0"/>
          </a:p>
          <a:p>
            <a:r>
              <a:rPr lang="en-US" dirty="0" smtClean="0"/>
              <a:t>Users drawn from group-relevant Twitter lists</a:t>
            </a:r>
          </a:p>
          <a:p>
            <a:pPr lvl="1"/>
            <a:r>
              <a:rPr lang="en-US" dirty="0" smtClean="0"/>
              <a:t>E.g., sororities vs. fraternities for gender</a:t>
            </a:r>
          </a:p>
          <a:p>
            <a:r>
              <a:rPr lang="en-US" dirty="0" smtClean="0"/>
              <a:t>Or from group-relevant </a:t>
            </a:r>
            <a:r>
              <a:rPr lang="en-US" dirty="0" err="1" smtClean="0"/>
              <a:t>hashtags</a:t>
            </a:r>
            <a:endParaRPr lang="en-US" dirty="0" smtClean="0"/>
          </a:p>
          <a:p>
            <a:pPr lvl="1"/>
            <a:r>
              <a:rPr lang="en-US" dirty="0" smtClean="0"/>
              <a:t>E.g., #</a:t>
            </a:r>
            <a:r>
              <a:rPr lang="en-US" dirty="0" err="1"/>
              <a:t>P</a:t>
            </a:r>
            <a:r>
              <a:rPr lang="en-US" dirty="0" err="1" smtClean="0"/>
              <a:t>roudDemocrat</a:t>
            </a:r>
            <a:r>
              <a:rPr lang="en-US" dirty="0" smtClean="0"/>
              <a:t> vs. #</a:t>
            </a:r>
            <a:r>
              <a:rPr lang="en-US" dirty="0" err="1" smtClean="0"/>
              <a:t>SupportPalin</a:t>
            </a:r>
            <a:endParaRPr lang="en-US" dirty="0" smtClean="0"/>
          </a:p>
          <a:p>
            <a:r>
              <a:rPr lang="en-US" b="1" dirty="0" smtClean="0"/>
              <a:t>Ground truth classification uncertain, (intentionally) biased sample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2" y="1600199"/>
            <a:ext cx="3878507" cy="1610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4" y="3664504"/>
            <a:ext cx="4031607" cy="15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Pennacchiotti</a:t>
            </a:r>
            <a:r>
              <a:rPr lang="en-US" dirty="0" smtClean="0"/>
              <a:t> &amp; </a:t>
            </a:r>
            <a:r>
              <a:rPr lang="en-US" dirty="0" err="1" smtClean="0"/>
              <a:t>Popescu</a:t>
            </a:r>
            <a:r>
              <a:rPr lang="en-US" dirty="0" smtClean="0"/>
              <a:t> (2011)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-6113" b="-6127"/>
          <a:stretch/>
        </p:blipFill>
        <p:spPr>
          <a:xfrm>
            <a:off x="457200" y="1600200"/>
            <a:ext cx="4038600" cy="661655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Uses Gradient Boosted Decision Trees (GBDT) with textual &amp; graph-based features for classification</a:t>
            </a:r>
          </a:p>
          <a:p>
            <a:endParaRPr lang="en-US" dirty="0" smtClean="0"/>
          </a:p>
          <a:p>
            <a:r>
              <a:rPr lang="en-US" dirty="0" smtClean="0"/>
              <a:t>Users are drawn from “</a:t>
            </a:r>
            <a:r>
              <a:rPr lang="en-US" dirty="0" err="1" smtClean="0"/>
              <a:t>WeFollow</a:t>
            </a:r>
            <a:r>
              <a:rPr lang="en-US" dirty="0" smtClean="0"/>
              <a:t>” and “</a:t>
            </a:r>
            <a:r>
              <a:rPr lang="en-US" dirty="0" err="1" smtClean="0"/>
              <a:t>Twellow</a:t>
            </a:r>
            <a:r>
              <a:rPr lang="en-US" dirty="0" smtClean="0"/>
              <a:t>”, sites that allows users to self-nominate their Twitter accounts to be affiliated with a group</a:t>
            </a:r>
          </a:p>
          <a:p>
            <a:r>
              <a:rPr lang="en-US" dirty="0" smtClean="0"/>
              <a:t>Again, </a:t>
            </a:r>
            <a:r>
              <a:rPr lang="en-US" b="1" dirty="0"/>
              <a:t>(intentionally) biased sample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6" y="2197823"/>
            <a:ext cx="3931920" cy="5242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1" y="276476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Classification results for political affiliation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80" y="3422650"/>
            <a:ext cx="21463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880" y="3889990"/>
            <a:ext cx="2146300" cy="520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6646" y="4425112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Classification results for Starbucks affiliation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902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Zamal</a:t>
            </a:r>
            <a:r>
              <a:rPr lang="en-US" dirty="0" smtClean="0"/>
              <a:t> &amp; </a:t>
            </a:r>
            <a:r>
              <a:rPr lang="en-US" dirty="0" err="1" smtClean="0"/>
              <a:t>Ruths</a:t>
            </a:r>
            <a:r>
              <a:rPr lang="en-US" dirty="0" smtClean="0"/>
              <a:t> (2012)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Tried both Gradient Boosted Decision Trees (GBDT) and SVMs, found SVMs performed best</a:t>
            </a:r>
          </a:p>
          <a:p>
            <a:r>
              <a:rPr lang="en-US" dirty="0" smtClean="0"/>
              <a:t>Used primarily textual features, with some ego-network features</a:t>
            </a:r>
          </a:p>
          <a:p>
            <a:endParaRPr lang="en-US" dirty="0" smtClean="0"/>
          </a:p>
          <a:p>
            <a:r>
              <a:rPr lang="en-US" dirty="0" smtClean="0"/>
              <a:t>Gender was found by finding user names that matched top 100 most common male &amp; female names in US Social Security dB</a:t>
            </a:r>
          </a:p>
          <a:p>
            <a:r>
              <a:rPr lang="en-US" dirty="0" smtClean="0"/>
              <a:t>Users for political classification were drawn from “</a:t>
            </a:r>
            <a:r>
              <a:rPr lang="en-US" dirty="0" err="1" smtClean="0"/>
              <a:t>WeFollow</a:t>
            </a:r>
            <a:r>
              <a:rPr lang="en-US" dirty="0" smtClean="0"/>
              <a:t>” and “</a:t>
            </a:r>
            <a:r>
              <a:rPr lang="en-US" dirty="0" err="1" smtClean="0"/>
              <a:t>Twellow</a:t>
            </a:r>
            <a:r>
              <a:rPr lang="en-US" dirty="0" smtClean="0"/>
              <a:t>”, sites that allows users to self-nominate their Twitter accounts to be affiliated with a group</a:t>
            </a:r>
          </a:p>
          <a:p>
            <a:r>
              <a:rPr lang="en-US" dirty="0" smtClean="0"/>
              <a:t>Again, </a:t>
            </a:r>
            <a:r>
              <a:rPr lang="en-US" b="1" dirty="0"/>
              <a:t>(intentionally) biased sample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-416" b="-416"/>
          <a:stretch/>
        </p:blipFill>
        <p:spPr>
          <a:xfrm>
            <a:off x="457200" y="1600200"/>
            <a:ext cx="4038600" cy="3265588"/>
          </a:xfrm>
        </p:spPr>
      </p:pic>
      <p:sp>
        <p:nvSpPr>
          <p:cNvPr id="5" name="TextBox 4"/>
          <p:cNvSpPr txBox="1"/>
          <p:nvPr/>
        </p:nvSpPr>
        <p:spPr>
          <a:xfrm>
            <a:off x="554990" y="4759069"/>
            <a:ext cx="386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accuracy with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8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well can you infer group identity in </a:t>
            </a:r>
            <a:r>
              <a:rPr lang="en-US" dirty="0" smtClean="0">
                <a:solidFill>
                  <a:srgbClr val="0000FF"/>
                </a:solidFill>
              </a:rPr>
              <a:t>typical</a:t>
            </a:r>
            <a:r>
              <a:rPr lang="en-US" dirty="0" smtClean="0"/>
              <a:t> users?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(from their social media presence)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74" y="522921"/>
            <a:ext cx="6494697" cy="568409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4509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5631</TotalTime>
  <Words>996</Words>
  <Application>Microsoft Macintosh PowerPoint</Application>
  <PresentationFormat>On-screen Show (4:3)</PresentationFormat>
  <Paragraphs>200</Paragraphs>
  <Slides>36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Microsoft Equation</vt:lpstr>
      <vt:lpstr>Inferring Group Identities through Social Media</vt:lpstr>
      <vt:lpstr>Group Identity</vt:lpstr>
      <vt:lpstr>“Latent attribute inference"</vt:lpstr>
      <vt:lpstr>Rao, Yarowsky, Shreevats, &amp; Gupta (2010)</vt:lpstr>
      <vt:lpstr>Pennacchiotti &amp; Popescu (2011)</vt:lpstr>
      <vt:lpstr>Zamal &amp; Ruths (2012)</vt:lpstr>
      <vt:lpstr>How well can you infer group identity in typical users?</vt:lpstr>
      <vt:lpstr>Survey</vt:lpstr>
      <vt:lpstr>PowerPoint Presentation</vt:lpstr>
      <vt:lpstr>Survey Questions</vt:lpstr>
      <vt:lpstr>Our Participants</vt:lpstr>
      <vt:lpstr>PowerPoint Presentation</vt:lpstr>
      <vt:lpstr>PowerPoint Presentation</vt:lpstr>
      <vt:lpstr>Twitter Data</vt:lpstr>
      <vt:lpstr>Typical Twitter Users</vt:lpstr>
      <vt:lpstr>Our objective</vt:lpstr>
      <vt:lpstr>Most Distinctive Tokens</vt:lpstr>
      <vt:lpstr>Supervised Learning</vt:lpstr>
      <vt:lpstr>Salient Political Users</vt:lpstr>
      <vt:lpstr>Typical Users: Gender</vt:lpstr>
      <vt:lpstr>Typical Users: Political Identity  Typical Seed Users (Accuracy .62)</vt:lpstr>
      <vt:lpstr>Typical Users: Political Identity  Salient Seed Users </vt:lpstr>
      <vt:lpstr>Best Individual Feature:  Who People Follow (Accuracy .63)</vt:lpstr>
      <vt:lpstr>Accuracy for typical users?</vt:lpstr>
      <vt:lpstr>Most Distinctive Hashtags:  Salient Political Users</vt:lpstr>
      <vt:lpstr>Gender Hashtags</vt:lpstr>
      <vt:lpstr>Most Distinctive Hashtags:  Typical Users</vt:lpstr>
      <vt:lpstr>Improving accuracy</vt:lpstr>
      <vt:lpstr>PowerPoint Presentation</vt:lpstr>
      <vt:lpstr>Conclusion</vt:lpstr>
      <vt:lpstr>Next steps…</vt:lpstr>
      <vt:lpstr>Next steps…</vt:lpstr>
      <vt:lpstr>Acknowledgements</vt:lpstr>
      <vt:lpstr>PowerPoint Presentation</vt:lpstr>
      <vt:lpstr>Many Parameters</vt:lpstr>
      <vt:lpstr>Pennacchiotti &amp; Popescu 2011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Group Identities onTwitter</dc:title>
  <dc:creator>Asaf Beasley</dc:creator>
  <cp:lastModifiedBy>Winter Mason</cp:lastModifiedBy>
  <cp:revision>156</cp:revision>
  <dcterms:created xsi:type="dcterms:W3CDTF">2013-02-28T06:11:46Z</dcterms:created>
  <dcterms:modified xsi:type="dcterms:W3CDTF">2013-05-01T20:36:41Z</dcterms:modified>
</cp:coreProperties>
</file>